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B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-1371600"/>
            <a:ext cx="7315200" cy="7315200"/>
          </a:xfrm>
          <a:prstGeom prst="ellipse">
            <a:avLst/>
          </a:prstGeom>
          <a:solidFill>
            <a:srgbClr val="1E1A12"/>
          </a:solidFill>
          <a:ln w="12700">
            <a:solidFill>
              <a:srgbClr val="1E1A1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0"/>
            <a:ext cx="8229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8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KEEF</a:t>
            </a:r>
            <a:pPr indent="0" marL="0">
              <a:buNone/>
            </a:pPr>
            <a:r>
              <a:rPr lang="en-US" sz="8800" b="1" dirty="0">
                <a:solidFill>
                  <a:srgbClr val="C478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</a:t>
            </a:r>
            <a:endParaRPr lang="en-US" sz="88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spc="100" kern="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F&amp;T Lab 1회차 컨설팅 정리 &amp; 액션 플랜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57200" y="2377440"/>
            <a:ext cx="10972800" cy="0"/>
          </a:xfrm>
          <a:prstGeom prst="line">
            <a:avLst/>
          </a:prstGeom>
          <a:noFill/>
          <a:ln w="10160">
            <a:solidFill>
              <a:srgbClr val="5A403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2542032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선생님 피드백 + GPT 브랜드 진단 통합 · 키워드 3개 확정 · 브랜드 구조 정의 · 정오의 태양 · 홍콩 룩북 · SS 타임라인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301752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브랜드 키워드 3개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3291840" y="301752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브랜드 구조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6126480" y="301752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Keeft 룩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8961120" y="301752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정오의 태양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457200" y="347472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홍콩 룩북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3291840" y="347472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액션 아이템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6126480" y="347472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SS 타임라인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8961120" y="3474720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핵심 룰 &amp; 준비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365760" y="6656832"/>
            <a:ext cx="114300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KEEFT · F&amp;T Lab 1회차 · 이광호 선생님 · 2026.05.29</a:t>
            </a:r>
            <a:endParaRPr lang="en-US" sz="6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20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핵심 룰 — 이광호 선생님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365760" y="502920"/>
            <a:ext cx="10972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이광호 선생님 핵심 룰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261872"/>
            <a:ext cx="5577840" cy="1664208"/>
          </a:xfrm>
          <a:prstGeom prst="rect">
            <a:avLst/>
          </a:prstGeom>
          <a:solidFill>
            <a:srgbClr val="0E0B07"/>
          </a:solidFill>
          <a:ln w="8890">
            <a:solidFill>
              <a:srgbClr val="C0392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261872"/>
            <a:ext cx="45720" cy="16642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30352" y="137160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 01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530352" y="1591056"/>
            <a:ext cx="52852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돈은 끝까지 내 손에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30352" y="1993392"/>
            <a:ext cx="528523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반반 결제 거르기. 돈이 내 손을 떠나면 수정 가능성 없다.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문제없는 상태, OK된 상태에서만 대금 지급.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4480560" y="2651760"/>
            <a:ext cx="1371600" cy="201168"/>
          </a:xfrm>
          <a:prstGeom prst="rect">
            <a:avLst/>
          </a:prstGeom>
          <a:solidFill>
            <a:srgbClr val="2D1010"/>
          </a:solidFill>
          <a:ln w="5080">
            <a:solidFill>
              <a:srgbClr val="C0392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480560" y="2651760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절대 원칙</a:t>
            </a:r>
            <a:endParaRPr lang="en-US" sz="650" dirty="0"/>
          </a:p>
        </p:txBody>
      </p:sp>
      <p:sp>
        <p:nvSpPr>
          <p:cNvPr id="12" name="Shape 10"/>
          <p:cNvSpPr/>
          <p:nvPr/>
        </p:nvSpPr>
        <p:spPr>
          <a:xfrm>
            <a:off x="6217920" y="1261872"/>
            <a:ext cx="5577840" cy="1664208"/>
          </a:xfrm>
          <a:prstGeom prst="rect">
            <a:avLst/>
          </a:prstGeom>
          <a:solidFill>
            <a:srgbClr val="0E0B07"/>
          </a:solidFill>
          <a:ln w="8890">
            <a:solidFill>
              <a:srgbClr val="C0392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17920" y="1261872"/>
            <a:ext cx="45720" cy="166420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82512" y="137160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 02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6382512" y="1591056"/>
            <a:ext cx="52852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패킹 전 검사 — 미리 언질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382512" y="1993392"/>
            <a:ext cx="528523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초보처럼 보이면 먼저 패킹하고 입 닦는 경우 있음.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계약 단계에서 문서화. 패킹 시 전량 재검수.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10332720" y="2651760"/>
            <a:ext cx="1371600" cy="201168"/>
          </a:xfrm>
          <a:prstGeom prst="rect">
            <a:avLst/>
          </a:prstGeom>
          <a:solidFill>
            <a:srgbClr val="2D1010"/>
          </a:solidFill>
          <a:ln w="5080">
            <a:solidFill>
              <a:srgbClr val="C0392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332720" y="2651760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공장 필수 공지</a:t>
            </a:r>
            <a:endParaRPr lang="en-US" sz="650" dirty="0"/>
          </a:p>
        </p:txBody>
      </p:sp>
      <p:sp>
        <p:nvSpPr>
          <p:cNvPr id="19" name="Shape 17"/>
          <p:cNvSpPr/>
          <p:nvPr/>
        </p:nvSpPr>
        <p:spPr>
          <a:xfrm>
            <a:off x="365760" y="3072384"/>
            <a:ext cx="5577840" cy="1664208"/>
          </a:xfrm>
          <a:prstGeom prst="rect">
            <a:avLst/>
          </a:prstGeom>
          <a:solidFill>
            <a:srgbClr val="0E0B07"/>
          </a:solidFill>
          <a:ln w="8890">
            <a:solidFill>
              <a:srgbClr val="E67E2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" y="3072384"/>
            <a:ext cx="45720" cy="1664208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30352" y="3182112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 03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530352" y="3401568"/>
            <a:ext cx="52852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생산 과정 검토 아주 중요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30352" y="3803904"/>
            <a:ext cx="528523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줄 맨 뒤로 밀리면 생산 플랜 전체 영향.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원부자재 없으면 생산 난리남. 정신 바짝.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4480560" y="4462272"/>
            <a:ext cx="1371600" cy="201168"/>
          </a:xfrm>
          <a:prstGeom prst="rect">
            <a:avLst/>
          </a:prstGeom>
          <a:solidFill>
            <a:srgbClr val="2D1A00"/>
          </a:solidFill>
          <a:ln w="5080">
            <a:solidFill>
              <a:srgbClr val="E67E2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480560" y="4462272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항상 모니터링</a:t>
            </a:r>
            <a:endParaRPr lang="en-US" sz="650" dirty="0"/>
          </a:p>
        </p:txBody>
      </p:sp>
      <p:sp>
        <p:nvSpPr>
          <p:cNvPr id="26" name="Shape 24"/>
          <p:cNvSpPr/>
          <p:nvPr/>
        </p:nvSpPr>
        <p:spPr>
          <a:xfrm>
            <a:off x="6217920" y="3072384"/>
            <a:ext cx="5577840" cy="1664208"/>
          </a:xfrm>
          <a:prstGeom prst="rect">
            <a:avLst/>
          </a:prstGeom>
          <a:solidFill>
            <a:srgbClr val="0E0B07"/>
          </a:solidFill>
          <a:ln w="8890">
            <a:solidFill>
              <a:srgbClr val="27AE6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217920" y="3072384"/>
            <a:ext cx="45720" cy="166420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382512" y="3182112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 04</a:t>
            </a:r>
            <a:endParaRPr lang="en-US" sz="700" dirty="0"/>
          </a:p>
        </p:txBody>
      </p:sp>
      <p:sp>
        <p:nvSpPr>
          <p:cNvPr id="29" name="Text 27"/>
          <p:cNvSpPr/>
          <p:nvPr/>
        </p:nvSpPr>
        <p:spPr>
          <a:xfrm>
            <a:off x="6382512" y="3401568"/>
            <a:ext cx="52852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페이먼트 룰 미리 정해서 공지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382512" y="3803904"/>
            <a:ext cx="528523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500~1000만원 → 2분할 / 1000만원+ → 3분할.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월말 마감·익월 10일 결재 등 갖춰진 회사 인상.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10332720" y="4462272"/>
            <a:ext cx="1371600" cy="201168"/>
          </a:xfrm>
          <a:prstGeom prst="rect">
            <a:avLst/>
          </a:prstGeom>
          <a:solidFill>
            <a:srgbClr val="0D2D12"/>
          </a:solidFill>
          <a:ln w="5080">
            <a:solidFill>
              <a:srgbClr val="27AE6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0332720" y="4462272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시스템화</a:t>
            </a:r>
            <a:endParaRPr lang="en-US" sz="650" dirty="0"/>
          </a:p>
        </p:txBody>
      </p:sp>
      <p:sp>
        <p:nvSpPr>
          <p:cNvPr id="33" name="Shape 31"/>
          <p:cNvSpPr/>
          <p:nvPr/>
        </p:nvSpPr>
        <p:spPr>
          <a:xfrm>
            <a:off x="365760" y="4882896"/>
            <a:ext cx="5577840" cy="1664208"/>
          </a:xfrm>
          <a:prstGeom prst="rect">
            <a:avLst/>
          </a:prstGeom>
          <a:solidFill>
            <a:srgbClr val="0E0B07"/>
          </a:solidFill>
          <a:ln w="8890">
            <a:solidFill>
              <a:srgbClr val="27AE60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65760" y="4882896"/>
            <a:ext cx="45720" cy="166420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30352" y="4992624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 05</a:t>
            </a:r>
            <a:endParaRPr lang="en-US" sz="700" dirty="0"/>
          </a:p>
        </p:txBody>
      </p:sp>
      <p:sp>
        <p:nvSpPr>
          <p:cNvPr id="36" name="Text 34"/>
          <p:cNvSpPr/>
          <p:nvPr/>
        </p:nvSpPr>
        <p:spPr>
          <a:xfrm>
            <a:off x="530352" y="5212080"/>
            <a:ext cx="52852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3~4개 스타일 동시 생산 투입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530352" y="5614416"/>
            <a:ext cx="528523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여러 스타일 한번에 투입이 단가 네고 유리.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각각 따로 진행하면 손해.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4480560" y="6272784"/>
            <a:ext cx="1371600" cy="201168"/>
          </a:xfrm>
          <a:prstGeom prst="rect">
            <a:avLst/>
          </a:prstGeom>
          <a:solidFill>
            <a:srgbClr val="0D2D12"/>
          </a:solidFill>
          <a:ln w="5080">
            <a:solidFill>
              <a:srgbClr val="27AE6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480560" y="6272784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생산 전략</a:t>
            </a:r>
            <a:endParaRPr lang="en-US" sz="650" dirty="0"/>
          </a:p>
        </p:txBody>
      </p:sp>
      <p:sp>
        <p:nvSpPr>
          <p:cNvPr id="40" name="Shape 38"/>
          <p:cNvSpPr/>
          <p:nvPr/>
        </p:nvSpPr>
        <p:spPr>
          <a:xfrm>
            <a:off x="6217920" y="4882896"/>
            <a:ext cx="5577840" cy="1664208"/>
          </a:xfrm>
          <a:prstGeom prst="rect">
            <a:avLst/>
          </a:prstGeom>
          <a:solidFill>
            <a:srgbClr val="0E0B07"/>
          </a:solidFill>
          <a:ln w="8890">
            <a:solidFill>
              <a:srgbClr val="27AE60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217920" y="4882896"/>
            <a:ext cx="45720" cy="1664208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382512" y="4992624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 06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6382512" y="5212080"/>
            <a:ext cx="52852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9월 샘플 → 10월 생산 준비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6382512" y="5614416"/>
            <a:ext cx="5285232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수량 많은 업체들이 먼저 줄 서 있음.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11~12월 전 생산 투입 가능하도록 역산.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10332720" y="6272784"/>
            <a:ext cx="1371600" cy="201168"/>
          </a:xfrm>
          <a:prstGeom prst="rect">
            <a:avLst/>
          </a:prstGeom>
          <a:solidFill>
            <a:srgbClr val="0D2D12"/>
          </a:solidFill>
          <a:ln w="5080">
            <a:solidFill>
              <a:srgbClr val="27AE6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10332720" y="6272784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타임라인</a:t>
            </a:r>
            <a:endParaRPr lang="en-US" sz="650" dirty="0"/>
          </a:p>
        </p:txBody>
      </p:sp>
      <p:sp>
        <p:nvSpPr>
          <p:cNvPr id="47" name="Text 45"/>
          <p:cNvSpPr/>
          <p:nvPr/>
        </p:nvSpPr>
        <p:spPr>
          <a:xfrm>
            <a:off x="365760" y="6656832"/>
            <a:ext cx="114300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KEEFT · F&amp;T Lab 1회차 · 이광호 선생님 · 2026.05.29</a:t>
            </a:r>
            <a:endParaRPr lang="en-US" sz="6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E0B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레퍼런스 &amp; 2회차 준비 항목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365760" y="502920"/>
            <a:ext cx="10972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찾아볼 것들 &amp; 다음 회차 가져갈 것들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234440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찾아볼 레퍼런스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365760" y="1517904"/>
            <a:ext cx="5486400" cy="0"/>
          </a:xfrm>
          <a:prstGeom prst="line">
            <a:avLst/>
          </a:prstGeom>
          <a:noFill/>
          <a:ln w="6350">
            <a:solidFill>
              <a:srgbClr val="5A403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645920"/>
            <a:ext cx="2606040" cy="91440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" y="1737360"/>
            <a:ext cx="23774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브랜드</a:t>
            </a:r>
            <a:endParaRPr lang="en-US" sz="650" dirty="0"/>
          </a:p>
        </p:txBody>
      </p:sp>
      <p:sp>
        <p:nvSpPr>
          <p:cNvPr id="9" name="Text 7"/>
          <p:cNvSpPr/>
          <p:nvPr/>
        </p:nvSpPr>
        <p:spPr>
          <a:xfrm>
            <a:off x="475488" y="193852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이양 정채연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475488" y="2212848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브랜드 전략 참고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3200400" y="1645920"/>
            <a:ext cx="2606040" cy="91440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10128" y="1737360"/>
            <a:ext cx="23774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브랜드</a:t>
            </a:r>
            <a:endParaRPr lang="en-US" sz="650" dirty="0"/>
          </a:p>
        </p:txBody>
      </p:sp>
      <p:sp>
        <p:nvSpPr>
          <p:cNvPr id="13" name="Text 11"/>
          <p:cNvSpPr/>
          <p:nvPr/>
        </p:nvSpPr>
        <p:spPr>
          <a:xfrm>
            <a:off x="3310128" y="193852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Antara.kr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3310128" y="2212848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요가복 런칭 완료. 런칭 전 전략.</a:t>
            </a:r>
            <a:endParaRPr lang="en-US" sz="750" dirty="0"/>
          </a:p>
        </p:txBody>
      </p:sp>
      <p:sp>
        <p:nvSpPr>
          <p:cNvPr id="15" name="Shape 13"/>
          <p:cNvSpPr/>
          <p:nvPr/>
        </p:nvSpPr>
        <p:spPr>
          <a:xfrm>
            <a:off x="365760" y="2697480"/>
            <a:ext cx="2606040" cy="91440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5488" y="2788920"/>
            <a:ext cx="23774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키워드 예시</a:t>
            </a:r>
            <a:endParaRPr lang="en-US" sz="650" dirty="0"/>
          </a:p>
        </p:txBody>
      </p:sp>
      <p:sp>
        <p:nvSpPr>
          <p:cNvPr id="17" name="Text 15"/>
          <p:cNvSpPr/>
          <p:nvPr/>
        </p:nvSpPr>
        <p:spPr>
          <a:xfrm>
            <a:off x="475488" y="299008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oSCITARE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475488" y="3264408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구체적 브랜드 키워드 좋은 예.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3200400" y="2697480"/>
            <a:ext cx="2606040" cy="91440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310128" y="2788920"/>
            <a:ext cx="23774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글로벌</a:t>
            </a:r>
            <a:endParaRPr lang="en-US" sz="650" dirty="0"/>
          </a:p>
        </p:txBody>
      </p:sp>
      <p:sp>
        <p:nvSpPr>
          <p:cNvPr id="21" name="Text 19"/>
          <p:cNvSpPr/>
          <p:nvPr/>
        </p:nvSpPr>
        <p:spPr>
          <a:xfrm>
            <a:off x="3310128" y="299008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39F (일본)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3310128" y="3264408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글로벌 마케팅 채널.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365760" y="3749040"/>
            <a:ext cx="2606040" cy="91440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5488" y="3840480"/>
            <a:ext cx="23774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교육</a:t>
            </a:r>
            <a:endParaRPr lang="en-US" sz="650" dirty="0"/>
          </a:p>
        </p:txBody>
      </p:sp>
      <p:sp>
        <p:nvSpPr>
          <p:cNvPr id="25" name="Text 23"/>
          <p:cNvSpPr/>
          <p:nvPr/>
        </p:nvSpPr>
        <p:spPr>
          <a:xfrm>
            <a:off x="475488" y="404164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패션테이블 강의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475488" y="4315968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직접 해보기.</a:t>
            </a:r>
            <a:endParaRPr lang="en-US" sz="750" dirty="0"/>
          </a:p>
        </p:txBody>
      </p:sp>
      <p:sp>
        <p:nvSpPr>
          <p:cNvPr id="27" name="Shape 25"/>
          <p:cNvSpPr/>
          <p:nvPr/>
        </p:nvSpPr>
        <p:spPr>
          <a:xfrm>
            <a:off x="3200400" y="3749040"/>
            <a:ext cx="2606040" cy="91440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310128" y="3840480"/>
            <a:ext cx="23774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폰트</a:t>
            </a:r>
            <a:endParaRPr lang="en-US" sz="650" dirty="0"/>
          </a:p>
        </p:txBody>
      </p:sp>
      <p:sp>
        <p:nvSpPr>
          <p:cNvPr id="29" name="Text 27"/>
          <p:cNvSpPr/>
          <p:nvPr/>
        </p:nvSpPr>
        <p:spPr>
          <a:xfrm>
            <a:off x="3310128" y="404164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구글폰트/눈누/myfonts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3310128" y="4315968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 폰트 탐색.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365760" y="4800600"/>
            <a:ext cx="2606040" cy="91440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75488" y="4892040"/>
            <a:ext cx="23774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상표권</a:t>
            </a:r>
            <a:endParaRPr lang="en-US" sz="650" dirty="0"/>
          </a:p>
        </p:txBody>
      </p:sp>
      <p:sp>
        <p:nvSpPr>
          <p:cNvPr id="33" name="Text 31"/>
          <p:cNvSpPr/>
          <p:nvPr/>
        </p:nvSpPr>
        <p:spPr>
          <a:xfrm>
            <a:off x="475488" y="509320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25류 / 35류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475488" y="5367528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기존 출원 범위 재확인.</a:t>
            </a:r>
            <a:endParaRPr lang="en-US" sz="750" dirty="0"/>
          </a:p>
        </p:txBody>
      </p:sp>
      <p:sp>
        <p:nvSpPr>
          <p:cNvPr id="35" name="Shape 33"/>
          <p:cNvSpPr/>
          <p:nvPr/>
        </p:nvSpPr>
        <p:spPr>
          <a:xfrm>
            <a:off x="6035040" y="1234440"/>
            <a:ext cx="0" cy="5394960"/>
          </a:xfrm>
          <a:prstGeom prst="line">
            <a:avLst/>
          </a:prstGeom>
          <a:noFill/>
          <a:ln w="6350">
            <a:solidFill>
              <a:srgbClr val="5A403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217920" y="1234440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2회차 가져갈 것들 — 우선순위 순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217920" y="1517904"/>
            <a:ext cx="5486400" cy="0"/>
          </a:xfrm>
          <a:prstGeom prst="line">
            <a:avLst/>
          </a:prstGeom>
          <a:noFill/>
          <a:ln w="6350">
            <a:solidFill>
              <a:srgbClr val="5A4030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217920" y="1664208"/>
            <a:ext cx="347472" cy="347472"/>
          </a:xfrm>
          <a:prstGeom prst="rect">
            <a:avLst/>
          </a:prstGeom>
          <a:solidFill>
            <a:srgbClr val="1A1209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217920" y="166420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6629400" y="1700784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브랜드 기획서 — 스타일·컬러·소재 그룹핑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6217920" y="2112264"/>
            <a:ext cx="347472" cy="347472"/>
          </a:xfrm>
          <a:prstGeom prst="rect">
            <a:avLst/>
          </a:prstGeom>
          <a:solidFill>
            <a:srgbClr val="1A1209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217920" y="2112264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6629400" y="214884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페르소나 1명 완성본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6217920" y="2560320"/>
            <a:ext cx="347472" cy="347472"/>
          </a:xfrm>
          <a:prstGeom prst="rect">
            <a:avLst/>
          </a:prstGeom>
          <a:solidFill>
            <a:srgbClr val="1A1209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217920" y="256032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6629400" y="2596896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포지셔닝 맵 — 경쟁사 분석 포함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6217920" y="3008376"/>
            <a:ext cx="347472" cy="347472"/>
          </a:xfrm>
          <a:prstGeom prst="rect">
            <a:avLst/>
          </a:prstGeom>
          <a:solidFill>
            <a:srgbClr val="1A1209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217920" y="3008376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6629400" y="3044952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브랜드 소개서 초안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6217920" y="3456432"/>
            <a:ext cx="347472" cy="347472"/>
          </a:xfrm>
          <a:prstGeom prst="rect">
            <a:avLst/>
          </a:prstGeom>
          <a:solidFill>
            <a:srgbClr val="1A1209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217920" y="3456432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6629400" y="3493008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슬로건 &amp; 스토리 수정본</a:t>
            </a:r>
            <a:endParaRPr lang="en-US" sz="850" dirty="0"/>
          </a:p>
        </p:txBody>
      </p:sp>
      <p:sp>
        <p:nvSpPr>
          <p:cNvPr id="53" name="Shape 51"/>
          <p:cNvSpPr/>
          <p:nvPr/>
        </p:nvSpPr>
        <p:spPr>
          <a:xfrm>
            <a:off x="6217920" y="3904488"/>
            <a:ext cx="347472" cy="347472"/>
          </a:xfrm>
          <a:prstGeom prst="rect">
            <a:avLst/>
          </a:prstGeom>
          <a:solidFill>
            <a:srgbClr val="1A1209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217920" y="390448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6629400" y="3941064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폰트 후보 3개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6217920" y="4352544"/>
            <a:ext cx="347472" cy="347472"/>
          </a:xfrm>
          <a:prstGeom prst="rect">
            <a:avLst/>
          </a:prstGeom>
          <a:solidFill>
            <a:srgbClr val="1A1209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6217920" y="4352544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800" dirty="0"/>
          </a:p>
        </p:txBody>
      </p:sp>
      <p:sp>
        <p:nvSpPr>
          <p:cNvPr id="58" name="Text 56"/>
          <p:cNvSpPr/>
          <p:nvPr/>
        </p:nvSpPr>
        <p:spPr>
          <a:xfrm>
            <a:off x="6629400" y="438912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마케팅 플랜 — 셀럽·스타일리스트·39F</a:t>
            </a:r>
            <a:endParaRPr lang="en-US" sz="850" dirty="0"/>
          </a:p>
        </p:txBody>
      </p:sp>
      <p:sp>
        <p:nvSpPr>
          <p:cNvPr id="59" name="Shape 57"/>
          <p:cNvSpPr/>
          <p:nvPr/>
        </p:nvSpPr>
        <p:spPr>
          <a:xfrm>
            <a:off x="6217920" y="4800600"/>
            <a:ext cx="347472" cy="347472"/>
          </a:xfrm>
          <a:prstGeom prst="rect">
            <a:avLst/>
          </a:prstGeom>
          <a:solidFill>
            <a:srgbClr val="1A1209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217920" y="480060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6629400" y="4837176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1년 로드맵</a:t>
            </a:r>
            <a:endParaRPr lang="en-US" sz="850" dirty="0"/>
          </a:p>
        </p:txBody>
      </p:sp>
      <p:sp>
        <p:nvSpPr>
          <p:cNvPr id="62" name="Text 60"/>
          <p:cNvSpPr/>
          <p:nvPr/>
        </p:nvSpPr>
        <p:spPr>
          <a:xfrm>
            <a:off x="365760" y="6656832"/>
            <a:ext cx="114300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KEEFT · F&amp;T Lab 1회차 · 이광호 선생님 · 2026.05.29</a:t>
            </a:r>
            <a:endParaRPr lang="en-US" sz="6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E0B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0" y="-1371600"/>
            <a:ext cx="9144000" cy="9144000"/>
          </a:xfrm>
          <a:prstGeom prst="ellipse">
            <a:avLst/>
          </a:prstGeom>
          <a:solidFill>
            <a:srgbClr val="1A1710"/>
          </a:solidFill>
          <a:ln w="12700">
            <a:solidFill>
              <a:srgbClr val="1A171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371600"/>
            <a:ext cx="9144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KEEF</a:t>
            </a:r>
            <a:pPr indent="0" marL="0">
              <a:buNone/>
            </a:pPr>
            <a:r>
              <a:rPr lang="en-US" sz="9600" b="1" dirty="0">
                <a:solidFill>
                  <a:srgbClr val="C478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457200" y="3291840"/>
            <a:ext cx="9144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D9CFC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"365일 유효한 도시 속 탈출"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457200" y="3931920"/>
            <a:ext cx="10972800" cy="0"/>
          </a:xfrm>
          <a:prstGeom prst="line">
            <a:avLst/>
          </a:prstGeom>
          <a:noFill/>
          <a:ln w="10160">
            <a:solidFill>
              <a:srgbClr val="5A403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416052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다음 회차: 기획서 · 페르소나 · 포지셔닝 맵 · 브랜드 소개서 · 슬로건 수정본 · 폰트 후보 3개 · 마케팅 플랜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6309360"/>
            <a:ext cx="9144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F&amp;T Lab 1회차 · 이광호 선생님 · 2026.05.29  ·  @keeft_shop  ·  keeft.shop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20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브랜드 키워드 3개 — 확정 · 변경 금지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365760" y="502920"/>
            <a:ext cx="10972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브랜드 키워드 3개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앞으로 Keeft의 모든 의사결정 기준. 제품·촬영·컬러·원단·카피 전부 관통.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65760" y="1463040"/>
            <a:ext cx="731520" cy="1481328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8288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E0B0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1115568" y="1463040"/>
            <a:ext cx="10149840" cy="1481328"/>
          </a:xfrm>
          <a:prstGeom prst="rect">
            <a:avLst/>
          </a:prstGeom>
          <a:solidFill>
            <a:srgbClr val="0E0B07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234440" y="1554480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50" kern="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KEYWORD 01 — Creative North Star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1234440" y="1783080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여름날 정오의 태양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234440" y="2267712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햇빛이 제일 강한 그 순간의 에너지. 흐릿함·새벽 감성이 넘치는 시장에서 Keeft만의 반대편. 쨍함·vitality·noon heat.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9601200" y="1554480"/>
            <a:ext cx="1554480" cy="502920"/>
          </a:xfrm>
          <a:prstGeom prst="rect">
            <a:avLst/>
          </a:prstGeom>
          <a:solidFill>
            <a:srgbClr val="2A1A08"/>
          </a:solidFill>
          <a:ln w="5080">
            <a:solidFill>
              <a:srgbClr val="C478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601200" y="155448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적용 영역</a:t>
            </a:r>
            <a:endParaRPr lang="en-US" sz="650" dirty="0"/>
          </a:p>
          <a:p>
            <a:pPr algn="ctr" indent="0" marL="0">
              <a:buNone/>
            </a:pPr>
            <a:r>
              <a:rPr lang="en-US" sz="6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빛 · 색감 · 촬영 · 무드</a:t>
            </a:r>
            <a:endParaRPr lang="en-US" sz="650" dirty="0"/>
          </a:p>
        </p:txBody>
      </p:sp>
      <p:sp>
        <p:nvSpPr>
          <p:cNvPr id="14" name="Shape 12"/>
          <p:cNvSpPr/>
          <p:nvPr/>
        </p:nvSpPr>
        <p:spPr>
          <a:xfrm>
            <a:off x="365760" y="3108960"/>
            <a:ext cx="731520" cy="1481328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347472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E0B0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16" name="Shape 14"/>
          <p:cNvSpPr/>
          <p:nvPr/>
        </p:nvSpPr>
        <p:spPr>
          <a:xfrm>
            <a:off x="1115568" y="3108960"/>
            <a:ext cx="10149840" cy="1481328"/>
          </a:xfrm>
          <a:prstGeom prst="rect">
            <a:avLst/>
          </a:prstGeom>
          <a:solidFill>
            <a:srgbClr val="0E0B07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234440" y="3200400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50" kern="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KEYWORD 02 — Brand Philosophy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1234440" y="3429000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365일 유효한 도시 속 탈출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1234440" y="3913632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vacation only는 시즌 아니면 약해진다. Keeft는 도시 속 탈출이라 365일 유효. 서울·홍콩·여행 직전·발리 어디서든. emotional transition wear.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9601200" y="3200400"/>
            <a:ext cx="1554480" cy="502920"/>
          </a:xfrm>
          <a:prstGeom prst="rect">
            <a:avLst/>
          </a:prstGeom>
          <a:solidFill>
            <a:srgbClr val="2A1A08"/>
          </a:solidFill>
          <a:ln w="5080">
            <a:solidFill>
              <a:srgbClr val="C4782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601200" y="320040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적용 영역</a:t>
            </a:r>
            <a:endParaRPr lang="en-US" sz="650" dirty="0"/>
          </a:p>
          <a:p>
            <a:pPr algn="ctr" indent="0" marL="0">
              <a:buNone/>
            </a:pPr>
            <a:r>
              <a:rPr lang="en-US" sz="6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브랜드 세계관 · 착용 상황</a:t>
            </a:r>
            <a:endParaRPr lang="en-US" sz="650" dirty="0"/>
          </a:p>
        </p:txBody>
      </p:sp>
      <p:sp>
        <p:nvSpPr>
          <p:cNvPr id="22" name="Shape 20"/>
          <p:cNvSpPr/>
          <p:nvPr/>
        </p:nvSpPr>
        <p:spPr>
          <a:xfrm>
            <a:off x="365760" y="4754880"/>
            <a:ext cx="731520" cy="1481328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512064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E0B0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sp>
        <p:nvSpPr>
          <p:cNvPr id="24" name="Shape 22"/>
          <p:cNvSpPr/>
          <p:nvPr/>
        </p:nvSpPr>
        <p:spPr>
          <a:xfrm>
            <a:off x="1115568" y="4754880"/>
            <a:ext cx="10149840" cy="1481328"/>
          </a:xfrm>
          <a:prstGeom prst="rect">
            <a:avLst/>
          </a:prstGeom>
          <a:solidFill>
            <a:srgbClr val="0E0B07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234440" y="4846320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50" kern="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KEYWORD 03 — Brand Attitude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1234440" y="5074920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Fun Fearless Romantic Escape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1234440" y="5559552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 fearless 초기 DNA + 낭만 + 탈출. 과감하지만 여성스럽고, 재밌지만 낭만적이고, 도망치지만 세련된.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9601200" y="4846320"/>
            <a:ext cx="1554480" cy="502920"/>
          </a:xfrm>
          <a:prstGeom prst="rect">
            <a:avLst/>
          </a:prstGeom>
          <a:solidFill>
            <a:srgbClr val="2A1A08"/>
          </a:solidFill>
          <a:ln w="5080">
            <a:solidFill>
              <a:srgbClr val="C4782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9601200" y="484632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적용 영역</a:t>
            </a:r>
            <a:endParaRPr lang="en-US" sz="650" dirty="0"/>
          </a:p>
          <a:p>
            <a:pPr algn="ctr" indent="0" marL="0">
              <a:buNone/>
            </a:pPr>
            <a:r>
              <a:rPr lang="en-US" sz="6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제품 디테일 · 스타일링 · 콘텐츠</a:t>
            </a:r>
            <a:endParaRPr lang="en-US" sz="650" dirty="0"/>
          </a:p>
        </p:txBody>
      </p:sp>
      <p:sp>
        <p:nvSpPr>
          <p:cNvPr id="30" name="Text 28"/>
          <p:cNvSpPr/>
          <p:nvPr/>
        </p:nvSpPr>
        <p:spPr>
          <a:xfrm>
            <a:off x="365760" y="6656832"/>
            <a:ext cx="114300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KEEFT · F&amp;T Lab 1회차 · 이광호 선생님 · 2026.05.29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E0B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브랜드 키워드 — 의사결정 기준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365760" y="502920"/>
            <a:ext cx="10972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새 아이템 통과 기준 &amp; 방향성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5669280" cy="2926080"/>
          </a:xfrm>
          <a:prstGeom prst="rect">
            <a:avLst/>
          </a:prstGeom>
          <a:solidFill>
            <a:srgbClr val="1A1209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371600"/>
            <a:ext cx="5303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새 아이템 의사결정 체크리스트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502920" y="1719072"/>
            <a:ext cx="5394960" cy="566928"/>
          </a:xfrm>
          <a:prstGeom prst="rect">
            <a:avLst/>
          </a:prstGeom>
          <a:solidFill>
            <a:srgbClr val="0E0B07"/>
          </a:solidFill>
          <a:ln w="3810">
            <a:solidFill>
              <a:srgbClr val="5A403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21792" y="1773936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"정오의 태양" 느낌인가?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3383280" y="1773936"/>
            <a:ext cx="2377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햇빛 아래 살아나는가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337560" y="1719072"/>
            <a:ext cx="0" cy="566928"/>
          </a:xfrm>
          <a:prstGeom prst="line">
            <a:avLst/>
          </a:prstGeom>
          <a:noFill/>
          <a:ln w="5080">
            <a:solidFill>
              <a:srgbClr val="5A403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02920" y="2404872"/>
            <a:ext cx="5394960" cy="566928"/>
          </a:xfrm>
          <a:prstGeom prst="rect">
            <a:avLst/>
          </a:prstGeom>
          <a:solidFill>
            <a:srgbClr val="0E0B07"/>
          </a:solidFill>
          <a:ln w="3810">
            <a:solidFill>
              <a:srgbClr val="5A403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1792" y="2459736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"도시 속 탈출" 감정인가?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3383280" y="2459736"/>
            <a:ext cx="2377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일상에서 기분 전환되는가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3337560" y="2404872"/>
            <a:ext cx="0" cy="566928"/>
          </a:xfrm>
          <a:prstGeom prst="line">
            <a:avLst/>
          </a:prstGeom>
          <a:noFill/>
          <a:ln w="5080">
            <a:solidFill>
              <a:srgbClr val="5A403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02920" y="3090672"/>
            <a:ext cx="5394960" cy="566928"/>
          </a:xfrm>
          <a:prstGeom prst="rect">
            <a:avLst/>
          </a:prstGeom>
          <a:solidFill>
            <a:srgbClr val="0E0B07"/>
          </a:solidFill>
          <a:ln w="3810">
            <a:solidFill>
              <a:srgbClr val="5A403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1792" y="3145536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 Fearless Romantic인가?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3383280" y="3145536"/>
            <a:ext cx="23774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평범하지 않고 감정적 들뜸 있는가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3337560" y="3090672"/>
            <a:ext cx="0" cy="566928"/>
          </a:xfrm>
          <a:prstGeom prst="line">
            <a:avLst/>
          </a:prstGeom>
          <a:noFill/>
          <a:ln w="5080">
            <a:solidFill>
              <a:srgbClr val="5A403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309360" y="1234440"/>
            <a:ext cx="5394960" cy="292608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46520" y="1371600"/>
            <a:ext cx="51206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Keeft 방향성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6446520" y="1691640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quiet luxury · 흐릿한 빈티지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11247120" y="1691640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446520" y="2039112"/>
            <a:ext cx="5120640" cy="0"/>
          </a:xfrm>
          <a:prstGeom prst="line">
            <a:avLst/>
          </a:prstGeom>
          <a:noFill/>
          <a:ln w="3810">
            <a:solidFill>
              <a:srgbClr val="5A403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46520" y="2084832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boho cliché · 단순 리조트웨어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11247120" y="2084832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446520" y="2432304"/>
            <a:ext cx="5120640" cy="0"/>
          </a:xfrm>
          <a:prstGeom prst="line">
            <a:avLst/>
          </a:prstGeom>
          <a:noFill/>
          <a:ln w="3810">
            <a:solidFill>
              <a:srgbClr val="5A403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46520" y="2478024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잔잔 슬로우웨어 · vacation only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11247120" y="2478024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446520" y="2825496"/>
            <a:ext cx="5120640" cy="0"/>
          </a:xfrm>
          <a:prstGeom prst="line">
            <a:avLst/>
          </a:prstGeom>
          <a:noFill/>
          <a:ln w="3810">
            <a:solidFill>
              <a:srgbClr val="5A403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446520" y="2871216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태양 아래 살아나는 감정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11247120" y="2871216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⭕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6446520" y="3218688"/>
            <a:ext cx="5120640" cy="0"/>
          </a:xfrm>
          <a:prstGeom prst="line">
            <a:avLst/>
          </a:prstGeom>
          <a:noFill/>
          <a:ln w="3810">
            <a:solidFill>
              <a:srgbClr val="5A403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446520" y="3264408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도시 속 escapism · emotional resortwear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11247120" y="3264408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⭕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446520" y="3611880"/>
            <a:ext cx="5120640" cy="0"/>
          </a:xfrm>
          <a:prstGeom prst="line">
            <a:avLst/>
          </a:prstGeom>
          <a:noFill/>
          <a:ln w="3810">
            <a:solidFill>
              <a:srgbClr val="5A403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446520" y="3657600"/>
            <a:ext cx="4389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playful femininity · noon-sun vitality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11247120" y="3657600"/>
            <a:ext cx="365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⭕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365760" y="6656832"/>
            <a:ext cx="114300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KEEFT · F&amp;T Lab 1회차 · 이광호 선생님 · 2026.05.29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20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브랜드 구조 — 확정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365760" y="502920"/>
            <a:ext cx="10972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Keeft 브랜드 구조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11430000" cy="685800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10972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0B0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"365일 유효한 도시 속 탈출"  —  옷 브랜드 이전에 감정 온도 브랜드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65760" y="2011680"/>
            <a:ext cx="2286000" cy="457200"/>
          </a:xfrm>
          <a:prstGeom prst="rect">
            <a:avLst/>
          </a:prstGeom>
          <a:solidFill>
            <a:srgbClr val="000000"/>
          </a:solidFill>
          <a:ln w="3810">
            <a:solidFill>
              <a:srgbClr val="5A403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066544"/>
            <a:ext cx="2103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브랜드 무드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2651760" y="2011680"/>
            <a:ext cx="6492240" cy="457200"/>
          </a:xfrm>
          <a:prstGeom prst="rect">
            <a:avLst/>
          </a:prstGeom>
          <a:solidFill>
            <a:srgbClr val="12100A"/>
          </a:solidFill>
          <a:ln w="3810">
            <a:solidFill>
              <a:srgbClr val="5A403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0" y="2066544"/>
            <a:ext cx="6309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i="1" dirty="0">
                <a:solidFill>
                  <a:srgbClr val="EDD9B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정오의 태양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2514600"/>
            <a:ext cx="2286000" cy="457200"/>
          </a:xfrm>
          <a:prstGeom prst="rect">
            <a:avLst/>
          </a:prstGeom>
          <a:solidFill>
            <a:srgbClr val="000000"/>
          </a:solidFill>
          <a:ln w="3810">
            <a:solidFill>
              <a:srgbClr val="5A403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569464"/>
            <a:ext cx="2103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감정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2651760" y="2514600"/>
            <a:ext cx="6492240" cy="457200"/>
          </a:xfrm>
          <a:prstGeom prst="rect">
            <a:avLst/>
          </a:prstGeom>
          <a:solidFill>
            <a:srgbClr val="1A1209"/>
          </a:solidFill>
          <a:ln w="3810">
            <a:solidFill>
              <a:srgbClr val="5A403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743200" y="2569464"/>
            <a:ext cx="6309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들뜸 · vitality · playful freedom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65760" y="3017520"/>
            <a:ext cx="2286000" cy="457200"/>
          </a:xfrm>
          <a:prstGeom prst="rect">
            <a:avLst/>
          </a:prstGeom>
          <a:solidFill>
            <a:srgbClr val="000000"/>
          </a:solidFill>
          <a:ln w="3810">
            <a:solidFill>
              <a:srgbClr val="5A403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072384"/>
            <a:ext cx="2103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포지션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2651760" y="3017520"/>
            <a:ext cx="6492240" cy="457200"/>
          </a:xfrm>
          <a:prstGeom prst="rect">
            <a:avLst/>
          </a:prstGeom>
          <a:solidFill>
            <a:srgbClr val="12100A"/>
          </a:solidFill>
          <a:ln w="3810">
            <a:solidFill>
              <a:srgbClr val="5A403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743200" y="3072384"/>
            <a:ext cx="6309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sunlight escapism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65760" y="3520440"/>
            <a:ext cx="2286000" cy="457200"/>
          </a:xfrm>
          <a:prstGeom prst="rect">
            <a:avLst/>
          </a:prstGeom>
          <a:solidFill>
            <a:srgbClr val="000000"/>
          </a:solidFill>
          <a:ln w="3810">
            <a:solidFill>
              <a:srgbClr val="5A403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3575304"/>
            <a:ext cx="2103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카테고리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2651760" y="3520440"/>
            <a:ext cx="6492240" cy="457200"/>
          </a:xfrm>
          <a:prstGeom prst="rect">
            <a:avLst/>
          </a:prstGeom>
          <a:solidFill>
            <a:srgbClr val="1A1209"/>
          </a:solidFill>
          <a:ln w="3810">
            <a:solidFill>
              <a:srgbClr val="5A403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43200" y="3575304"/>
            <a:ext cx="6309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seasonless resort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65760" y="4023360"/>
            <a:ext cx="2286000" cy="457200"/>
          </a:xfrm>
          <a:prstGeom prst="rect">
            <a:avLst/>
          </a:prstGeom>
          <a:solidFill>
            <a:srgbClr val="000000"/>
          </a:solidFill>
          <a:ln w="3810">
            <a:solidFill>
              <a:srgbClr val="5A403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4078224"/>
            <a:ext cx="2103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제품군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2651760" y="4023360"/>
            <a:ext cx="6492240" cy="457200"/>
          </a:xfrm>
          <a:prstGeom prst="rect">
            <a:avLst/>
          </a:prstGeom>
          <a:solidFill>
            <a:srgbClr val="12100A"/>
          </a:solidFill>
          <a:ln w="3810">
            <a:solidFill>
              <a:srgbClr val="5A403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743200" y="4078224"/>
            <a:ext cx="6309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커버업 · 리조트 드레스 · 수영복 · festival wear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65760" y="4526280"/>
            <a:ext cx="2286000" cy="457200"/>
          </a:xfrm>
          <a:prstGeom prst="rect">
            <a:avLst/>
          </a:prstGeom>
          <a:solidFill>
            <a:srgbClr val="000000"/>
          </a:solidFill>
          <a:ln w="3810">
            <a:solidFill>
              <a:srgbClr val="5A403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4581144"/>
            <a:ext cx="2103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착용 상황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2651760" y="4526280"/>
            <a:ext cx="6492240" cy="457200"/>
          </a:xfrm>
          <a:prstGeom prst="rect">
            <a:avLst/>
          </a:prstGeom>
          <a:solidFill>
            <a:srgbClr val="1A1209"/>
          </a:solidFill>
          <a:ln w="3810">
            <a:solidFill>
              <a:srgbClr val="5A403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743200" y="4581144"/>
            <a:ext cx="6309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도시 속 탈출 — 서울 카페 / 홍콩 거리 / 발리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365760" y="5029200"/>
            <a:ext cx="2286000" cy="457200"/>
          </a:xfrm>
          <a:prstGeom prst="rect">
            <a:avLst/>
          </a:prstGeom>
          <a:solidFill>
            <a:srgbClr val="000000"/>
          </a:solidFill>
          <a:ln w="3810">
            <a:solidFill>
              <a:srgbClr val="5A403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57200" y="5084064"/>
            <a:ext cx="21031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핵심 경험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2651760" y="5029200"/>
            <a:ext cx="6492240" cy="457200"/>
          </a:xfrm>
          <a:prstGeom prst="rect">
            <a:avLst/>
          </a:prstGeom>
          <a:solidFill>
            <a:srgbClr val="12100A"/>
          </a:solidFill>
          <a:ln w="3810">
            <a:solidFill>
              <a:srgbClr val="5A403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743200" y="5084064"/>
            <a:ext cx="6309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i="1" dirty="0">
                <a:solidFill>
                  <a:srgbClr val="EDD9B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emotional transition wear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9326880" y="2011680"/>
            <a:ext cx="2834640" cy="3520440"/>
          </a:xfrm>
          <a:prstGeom prst="rect">
            <a:avLst/>
          </a:prstGeom>
          <a:solidFill>
            <a:srgbClr val="0E0B07"/>
          </a:solidFill>
          <a:ln w="7620">
            <a:solidFill>
              <a:srgbClr val="C4782A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9326880" y="2011680"/>
            <a:ext cx="45720" cy="3520440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9418320" y="2103120"/>
            <a:ext cx="26517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감정 온도 브랜드</a:t>
            </a:r>
            <a:endParaRPr lang="en-US" sz="750" dirty="0"/>
          </a:p>
        </p:txBody>
      </p:sp>
      <p:sp>
        <p:nvSpPr>
          <p:cNvPr id="38" name="Shape 36"/>
          <p:cNvSpPr/>
          <p:nvPr/>
        </p:nvSpPr>
        <p:spPr>
          <a:xfrm>
            <a:off x="9464040" y="2423160"/>
            <a:ext cx="91440" cy="91440"/>
          </a:xfrm>
          <a:prstGeom prst="ellipse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9619488" y="237744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뜨거운 공기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9464040" y="2834640"/>
            <a:ext cx="91440" cy="91440"/>
          </a:xfrm>
          <a:prstGeom prst="ellipse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9619488" y="278892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습한 도시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9464040" y="3246120"/>
            <a:ext cx="91440" cy="91440"/>
          </a:xfrm>
          <a:prstGeom prst="ellipse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9619488" y="320040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들뜬 기분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9464040" y="3657600"/>
            <a:ext cx="91440" cy="91440"/>
          </a:xfrm>
          <a:prstGeom prst="ellipse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9619488" y="361188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여행 직전 감정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9464040" y="4069080"/>
            <a:ext cx="91440" cy="91440"/>
          </a:xfrm>
          <a:prstGeom prst="ellipse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9619488" y="402336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noon sunlight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9464040" y="4480560"/>
            <a:ext cx="91440" cy="91440"/>
          </a:xfrm>
          <a:prstGeom prst="ellipse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9619488" y="443484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웃음 직전 순간</a:t>
            </a:r>
            <a:endParaRPr lang="en-US" sz="850" dirty="0"/>
          </a:p>
        </p:txBody>
      </p:sp>
      <p:sp>
        <p:nvSpPr>
          <p:cNvPr id="50" name="Text 48"/>
          <p:cNvSpPr/>
          <p:nvPr/>
        </p:nvSpPr>
        <p:spPr>
          <a:xfrm>
            <a:off x="365760" y="6656832"/>
            <a:ext cx="114300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KEEFT · F&amp;T Lab 1회차 · 이광호 선생님 · 2026.05.29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E0B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Keeft 룩 정의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365760" y="502920"/>
            <a:ext cx="10972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Keeft 룩이란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3749040" cy="521208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353312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🏖 시즌리스 리조트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02920" y="1627632"/>
            <a:ext cx="3474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Indian Resort Fantasy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02920" y="2084832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seasonless — 사계절 리조트 감성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02920" y="2432304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인도 수공예 원단 × 리조트 실루엣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502920" y="2779776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도시에서도, 휴양지에서도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502920" y="3127248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정오의 햇빛 아래 살아나는 컬러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502920" y="3520440"/>
            <a:ext cx="3383280" cy="502920"/>
          </a:xfrm>
          <a:prstGeom prst="rect">
            <a:avLst/>
          </a:prstGeom>
          <a:solidFill>
            <a:srgbClr val="2A1A08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352044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레퍼런스 혼합체가 아닌 Keeft만의 Indian Resort Fantasy</a:t>
            </a:r>
            <a:endParaRPr lang="en-US" sz="750" dirty="0"/>
          </a:p>
        </p:txBody>
      </p:sp>
      <p:sp>
        <p:nvSpPr>
          <p:cNvPr id="14" name="Shape 12"/>
          <p:cNvSpPr/>
          <p:nvPr/>
        </p:nvSpPr>
        <p:spPr>
          <a:xfrm>
            <a:off x="4297680" y="1234440"/>
            <a:ext cx="3749040" cy="521208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34840" y="1353312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👗 제품 카테고리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4434840" y="1664208"/>
            <a:ext cx="3383280" cy="658368"/>
          </a:xfrm>
          <a:prstGeom prst="rect">
            <a:avLst/>
          </a:prstGeom>
          <a:solidFill>
            <a:srgbClr val="2A1A08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53712" y="1719072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수영복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553712" y="1984248"/>
            <a:ext cx="3108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인도 블록 프린트 원단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4434840" y="2414016"/>
            <a:ext cx="3383280" cy="658368"/>
          </a:xfrm>
          <a:prstGeom prst="rect">
            <a:avLst/>
          </a:prstGeom>
          <a:solidFill>
            <a:srgbClr val="2A1A08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53712" y="2468880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리조트 커버업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553712" y="2734056"/>
            <a:ext cx="3108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수영복 위에 걸치는 루즈 커버업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4434840" y="3163824"/>
            <a:ext cx="3383280" cy="658368"/>
          </a:xfrm>
          <a:prstGeom prst="rect">
            <a:avLst/>
          </a:prstGeom>
          <a:solidFill>
            <a:srgbClr val="2A1A08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53712" y="3218688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리조트 원피스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53712" y="3483864"/>
            <a:ext cx="3108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히어로 아이템. 과감한 백 디테일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4434840" y="3913632"/>
            <a:ext cx="3383280" cy="658368"/>
          </a:xfrm>
          <a:prstGeom prst="rect">
            <a:avLst/>
          </a:prstGeom>
          <a:solidFill>
            <a:srgbClr val="2A1A08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53712" y="3968496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페스티벌 룩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553712" y="4233672"/>
            <a:ext cx="31089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 Fearless 정신 집약</a:t>
            </a:r>
            <a:endParaRPr lang="en-US" sz="750" dirty="0"/>
          </a:p>
        </p:txBody>
      </p:sp>
      <p:sp>
        <p:nvSpPr>
          <p:cNvPr id="28" name="Shape 26"/>
          <p:cNvSpPr/>
          <p:nvPr/>
        </p:nvSpPr>
        <p:spPr>
          <a:xfrm>
            <a:off x="4434840" y="4709160"/>
            <a:ext cx="3383280" cy="502920"/>
          </a:xfrm>
          <a:prstGeom prst="rect">
            <a:avLst/>
          </a:prstGeom>
          <a:solidFill>
            <a:srgbClr val="2D2018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26280" y="4709160"/>
            <a:ext cx="3200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기존: Marigold Bag · Blouse · H-Line Skirt · Ruffle Top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8229600" y="1234440"/>
            <a:ext cx="3749040" cy="521208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366760" y="1353312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🌏 타겟 마켓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8366760" y="1664208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spc="50" kern="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1차 핵심</a:t>
            </a:r>
            <a:endParaRPr lang="en-US" sz="650" dirty="0"/>
          </a:p>
        </p:txBody>
      </p:sp>
      <p:sp>
        <p:nvSpPr>
          <p:cNvPr id="33" name="Text 31"/>
          <p:cNvSpPr/>
          <p:nvPr/>
        </p:nvSpPr>
        <p:spPr>
          <a:xfrm>
            <a:off x="8366760" y="1892808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🇰🇷 한국  🇭🇰 홍콩  🇨🇳 상하이·선전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8366760" y="2304288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spc="50" kern="0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2차 리조트</a:t>
            </a:r>
            <a:endParaRPr lang="en-US" sz="650" dirty="0"/>
          </a:p>
        </p:txBody>
      </p:sp>
      <p:sp>
        <p:nvSpPr>
          <p:cNvPr id="35" name="Text 33"/>
          <p:cNvSpPr/>
          <p:nvPr/>
        </p:nvSpPr>
        <p:spPr>
          <a:xfrm>
            <a:off x="8366760" y="2532888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🇮🇩 발리  🇹🇭 태국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8366760" y="2944368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spc="50" kern="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3차 탐색</a:t>
            </a:r>
            <a:endParaRPr lang="en-US" sz="650" dirty="0"/>
          </a:p>
        </p:txBody>
      </p:sp>
      <p:sp>
        <p:nvSpPr>
          <p:cNvPr id="37" name="Text 35"/>
          <p:cNvSpPr/>
          <p:nvPr/>
        </p:nvSpPr>
        <p:spPr>
          <a:xfrm>
            <a:off x="8366760" y="3172968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🇦🇺 호주  🇳🇿 뉴질랜드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8366760" y="3584448"/>
            <a:ext cx="3474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spc="50" kern="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글로벌 채널</a:t>
            </a:r>
            <a:endParaRPr lang="en-US" sz="650" dirty="0"/>
          </a:p>
        </p:txBody>
      </p:sp>
      <p:sp>
        <p:nvSpPr>
          <p:cNvPr id="39" name="Text 37"/>
          <p:cNvSpPr/>
          <p:nvPr/>
        </p:nvSpPr>
        <p:spPr>
          <a:xfrm>
            <a:off x="8366760" y="3813048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🇯🇵 일본 39F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8366760" y="4480560"/>
            <a:ext cx="3383280" cy="594360"/>
          </a:xfrm>
          <a:prstGeom prst="rect">
            <a:avLst/>
          </a:prstGeom>
          <a:solidFill>
            <a:srgbClr val="1E1308"/>
          </a:solidFill>
          <a:ln w="5080">
            <a:solidFill>
              <a:srgbClr val="C4782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458200" y="4480560"/>
            <a:ext cx="3200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공통점: 햇빛·여행 수요·사진 문화·감정 소비 강함</a:t>
            </a:r>
            <a:endParaRPr lang="en-US" sz="750" dirty="0"/>
          </a:p>
        </p:txBody>
      </p:sp>
      <p:sp>
        <p:nvSpPr>
          <p:cNvPr id="42" name="Text 40"/>
          <p:cNvSpPr/>
          <p:nvPr/>
        </p:nvSpPr>
        <p:spPr>
          <a:xfrm>
            <a:off x="365760" y="6656832"/>
            <a:ext cx="114300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KEEFT · F&amp;T Lab 1회차 · 이광호 선생님 · 2026.05.29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20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Creative North Star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365760" y="502920"/>
            <a:ext cx="10972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정오의 태양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115568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아침도 아니고, 노을도 아니고, 새벽 감성도 아니다. 햇빛이 제일 강한 그 순간.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65760" y="1481328"/>
            <a:ext cx="4846320" cy="1920240"/>
          </a:xfrm>
          <a:prstGeom prst="rect">
            <a:avLst/>
          </a:prstGeom>
          <a:solidFill>
            <a:srgbClr val="0E0B07"/>
          </a:solidFill>
          <a:ln w="6350">
            <a:solidFill>
              <a:srgbClr val="5A403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481328"/>
            <a:ext cx="4846320" cy="36576"/>
          </a:xfrm>
          <a:prstGeom prst="rect">
            <a:avLst/>
          </a:prstGeom>
          <a:solidFill>
            <a:srgbClr val="5A4030"/>
          </a:solidFill>
          <a:ln w="12700">
            <a:solidFill>
              <a:srgbClr val="5A403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5727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시장에 넘치는 감성 브랜드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02920" y="1874520"/>
            <a:ext cx="4572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흐릿함 · 저채도 · melancholy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새벽 감성 · 필름 grain · quiet luxury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빈티지 · 리넨 · slow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5349240" y="201168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800" dirty="0"/>
          </a:p>
        </p:txBody>
      </p:sp>
      <p:sp>
        <p:nvSpPr>
          <p:cNvPr id="11" name="Shape 9"/>
          <p:cNvSpPr/>
          <p:nvPr/>
        </p:nvSpPr>
        <p:spPr>
          <a:xfrm>
            <a:off x="6217920" y="1481328"/>
            <a:ext cx="5486400" cy="1920240"/>
          </a:xfrm>
          <a:prstGeom prst="rect">
            <a:avLst/>
          </a:prstGeom>
          <a:solidFill>
            <a:srgbClr val="2A1A08"/>
          </a:solidFill>
          <a:ln w="7620">
            <a:solidFill>
              <a:srgbClr val="C4782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217920" y="1481328"/>
            <a:ext cx="5486400" cy="36576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355080" y="1572768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에너지 브랜드 — Keeft 차별점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6355080" y="1874520"/>
            <a:ext cx="5212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sunlight · humidity · movement</a:t>
            </a:r>
            <a:endParaRPr lang="en-US" sz="850" dirty="0"/>
          </a:p>
          <a:p>
            <a:pPr indent="0" marL="0">
              <a:buNone/>
            </a:pPr>
            <a:r>
              <a:rPr lang="en-US" sz="850" b="1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vitality · color heat · emotional lift</a:t>
            </a:r>
            <a:endParaRPr lang="en-US" sz="850" dirty="0"/>
          </a:p>
          <a:p>
            <a:pPr indent="0" marL="0">
              <a:buNone/>
            </a:pPr>
            <a:r>
              <a:rPr lang="en-US" sz="850" b="1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noon heat · joyful escape · impulsive joy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365760" y="3547872"/>
            <a:ext cx="5577840" cy="2560320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3657600"/>
            <a:ext cx="5303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⭕ Keeft 비주얼 방향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548640" y="4005072"/>
            <a:ext cx="2423160" cy="411480"/>
          </a:xfrm>
          <a:prstGeom prst="rect">
            <a:avLst/>
          </a:prstGeom>
          <a:solidFill>
            <a:srgbClr val="2A1A08"/>
          </a:solidFill>
          <a:ln w="12700">
            <a:solidFill>
              <a:srgbClr val="5A403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" y="4005072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강한 sunlight shadow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200400" y="4005072"/>
            <a:ext cx="2423160" cy="411480"/>
          </a:xfrm>
          <a:prstGeom prst="rect">
            <a:avLst/>
          </a:prstGeom>
          <a:solidFill>
            <a:srgbClr val="2A1A08"/>
          </a:solidFill>
          <a:ln w="12700">
            <a:solidFill>
              <a:srgbClr val="5A403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73552" y="4005072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쨍한 noon lighting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548640" y="4507992"/>
            <a:ext cx="2423160" cy="411480"/>
          </a:xfrm>
          <a:prstGeom prst="rect">
            <a:avLst/>
          </a:prstGeom>
          <a:solidFill>
            <a:srgbClr val="2A1A08"/>
          </a:solidFill>
          <a:ln w="12700">
            <a:solidFill>
              <a:srgbClr val="5A403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1792" y="4507992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saturated warmth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3200400" y="4507992"/>
            <a:ext cx="2423160" cy="411480"/>
          </a:xfrm>
          <a:prstGeom prst="rect">
            <a:avLst/>
          </a:prstGeom>
          <a:solidFill>
            <a:srgbClr val="2A1A08"/>
          </a:solidFill>
          <a:ln w="12700">
            <a:solidFill>
              <a:srgbClr val="5A403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273552" y="4507992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sweaty skin glow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548640" y="5010912"/>
            <a:ext cx="2423160" cy="411480"/>
          </a:xfrm>
          <a:prstGeom prst="rect">
            <a:avLst/>
          </a:prstGeom>
          <a:solidFill>
            <a:srgbClr val="2A1A08"/>
          </a:solidFill>
          <a:ln w="12700">
            <a:solidFill>
              <a:srgbClr val="5A403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1792" y="5010912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marigold · terracotta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3200400" y="5010912"/>
            <a:ext cx="2423160" cy="411480"/>
          </a:xfrm>
          <a:prstGeom prst="rect">
            <a:avLst/>
          </a:prstGeom>
          <a:solidFill>
            <a:srgbClr val="2A1A08"/>
          </a:solidFill>
          <a:ln w="12700">
            <a:solidFill>
              <a:srgbClr val="5A403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73552" y="5010912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움직이는 원피스 · 바람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6126480" y="3547872"/>
            <a:ext cx="5577840" cy="2560320"/>
          </a:xfrm>
          <a:prstGeom prst="rect">
            <a:avLst/>
          </a:prstGeom>
          <a:solidFill>
            <a:srgbClr val="0E0B07"/>
          </a:solidFill>
          <a:ln w="6350">
            <a:solidFill>
              <a:srgbClr val="C4782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263640" y="3657600"/>
            <a:ext cx="5303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제품·비주얼 결정 기준 — "쨍한 여름날 12시의 감정"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6291072" y="4041648"/>
            <a:ext cx="91440" cy="91440"/>
          </a:xfrm>
          <a:prstGeom prst="ellipse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446520" y="3986784"/>
            <a:ext cx="5120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 옷이 정오의 태양 느낌인가?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6291072" y="4443984"/>
            <a:ext cx="91440" cy="91440"/>
          </a:xfrm>
          <a:prstGeom prst="ellipse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446520" y="4389120"/>
            <a:ext cx="5120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 컬러가 햇빛 아래 살아나는가?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6291072" y="4846320"/>
            <a:ext cx="91440" cy="91440"/>
          </a:xfrm>
          <a:prstGeom prst="ellipse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446520" y="4791456"/>
            <a:ext cx="5120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 실루엣이 움직임이 있는가?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6291072" y="5248656"/>
            <a:ext cx="91440" cy="91440"/>
          </a:xfrm>
          <a:prstGeom prst="ellipse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446520" y="5193792"/>
            <a:ext cx="5120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입으면 어디론가 떠나고 싶어지는가?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6291072" y="5650992"/>
            <a:ext cx="91440" cy="91440"/>
          </a:xfrm>
          <a:prstGeom prst="ellipse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446520" y="5596128"/>
            <a:ext cx="51206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서울 카페·발리 둘 다 입을 수 있는가?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365760" y="6656832"/>
            <a:ext cx="114300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KEEFT · F&amp;T Lab 1회차 · 이광호 선생님 · 2026.05.29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E0B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룩북 방향 — 확정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365760" y="502920"/>
            <a:ext cx="10972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홍콩 기반 룩북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115568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홍콩 = 단순 촬영 장소가 아니라 Keeft narrative의 일부. 숨막히게 바쁜 금융 도시인데 이상하게 낭만 있는.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65760" y="1463040"/>
            <a:ext cx="4114800" cy="201168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572768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홍콩의 두 얼굴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02920" y="1847088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숨막히게 바쁨 · 금융 도시 · 속도감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502920" y="2176272"/>
            <a:ext cx="3840480" cy="0"/>
          </a:xfrm>
          <a:prstGeom prst="line">
            <a:avLst/>
          </a:prstGeom>
          <a:noFill/>
          <a:ln w="6350">
            <a:solidFill>
              <a:srgbClr val="5A403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224028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영화 같음 · 낭만 있음 · 습한 바람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rooftop · ferry · 햇빛 그림자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4572000" y="1828800"/>
            <a:ext cx="731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4572000" y="23774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KEEFT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5440680" y="1463040"/>
            <a:ext cx="4114800" cy="2011680"/>
          </a:xfrm>
          <a:prstGeom prst="rect">
            <a:avLst/>
          </a:prstGeom>
          <a:solidFill>
            <a:srgbClr val="1A1209"/>
          </a:solidFill>
          <a:ln w="7620">
            <a:solidFill>
              <a:srgbClr val="C4782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440680" y="1463040"/>
            <a:ext cx="45720" cy="2011680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577840" y="1572768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Keeft 세계관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5577840" y="1847088"/>
            <a:ext cx="3840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현실 · 빡센 일상 · corporate fatigue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5577840" y="2176272"/>
            <a:ext cx="3840480" cy="0"/>
          </a:xfrm>
          <a:prstGeom prst="line">
            <a:avLst/>
          </a:prstGeom>
          <a:noFill/>
          <a:ln w="6350">
            <a:solidFill>
              <a:srgbClr val="5A403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577840" y="2240280"/>
            <a:ext cx="3840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탈출 · 감정 전환 · 정오의 햇빛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잠깐 다른 사람이 되는 순간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9692640" y="1463040"/>
            <a:ext cx="2103120" cy="2011680"/>
          </a:xfrm>
          <a:prstGeom prst="rect">
            <a:avLst/>
          </a:prstGeom>
          <a:solidFill>
            <a:srgbClr val="2A1A08"/>
          </a:solidFill>
          <a:ln w="7620">
            <a:solidFill>
              <a:srgbClr val="C4782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784080" y="1572768"/>
            <a:ext cx="19202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EDD9B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"홍콩에서</a:t>
            </a: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EDD9B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잠깐 다른</a:t>
            </a: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EDD9B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사람이 되는</a:t>
            </a: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EDD9B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순간"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65760" y="3611880"/>
            <a:ext cx="3749040" cy="256032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3721608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도시감 씬</a:t>
            </a:r>
            <a:endParaRPr lang="en-US" sz="750" dirty="0"/>
          </a:p>
        </p:txBody>
      </p:sp>
      <p:sp>
        <p:nvSpPr>
          <p:cNvPr id="23" name="Text 21"/>
          <p:cNvSpPr/>
          <p:nvPr/>
        </p:nvSpPr>
        <p:spPr>
          <a:xfrm>
            <a:off x="502920" y="4005072"/>
            <a:ext cx="3474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Central 에스컬레이터 강한 그림자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502920" y="4480560"/>
            <a:ext cx="3474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Mid-levels 골목 햇빛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502920" y="4956048"/>
            <a:ext cx="3474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오래된 홍콩 아파트 앞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502920" y="5431536"/>
            <a:ext cx="3474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택시 기다리는 순간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4297680" y="3611880"/>
            <a:ext cx="3749040" cy="256032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434840" y="3721608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정오 햇빛 씬</a:t>
            </a:r>
            <a:endParaRPr lang="en-US" sz="750" dirty="0"/>
          </a:p>
        </p:txBody>
      </p:sp>
      <p:sp>
        <p:nvSpPr>
          <p:cNvPr id="29" name="Text 27"/>
          <p:cNvSpPr/>
          <p:nvPr/>
        </p:nvSpPr>
        <p:spPr>
          <a:xfrm>
            <a:off x="4434840" y="4005072"/>
            <a:ext cx="3474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Rooftop noon light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4434840" y="4480560"/>
            <a:ext cx="3474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PM 12:30 강한 그림자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434840" y="4956048"/>
            <a:ext cx="3474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White wall + harsh shadow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4434840" y="5431536"/>
            <a:ext cx="3474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Ferry 선착장 바람과 빛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8229600" y="3611880"/>
            <a:ext cx="3749040" cy="256032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366760" y="3721608"/>
            <a:ext cx="3474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감정 전환 씬</a:t>
            </a:r>
            <a:endParaRPr lang="en-US" sz="750" dirty="0"/>
          </a:p>
        </p:txBody>
      </p:sp>
      <p:sp>
        <p:nvSpPr>
          <p:cNvPr id="35" name="Text 33"/>
          <p:cNvSpPr/>
          <p:nvPr/>
        </p:nvSpPr>
        <p:spPr>
          <a:xfrm>
            <a:off x="8366760" y="4005072"/>
            <a:ext cx="3474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편의점 앞 — 퇴근 후 탈출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8366760" y="4480560"/>
            <a:ext cx="3474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습한 여름 공기 속 걷기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8366760" y="4956048"/>
            <a:ext cx="3474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바다가 보이는 골목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8366760" y="5431536"/>
            <a:ext cx="3474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● 웃음 직전 순간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365760" y="6656832"/>
            <a:ext cx="114300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KEEFT · F&amp;T Lab 1회차 · 이광호 선생님 · 2026.05.29</a:t>
            </a:r>
            <a:endParaRPr lang="en-US" sz="6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20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2회차 전 준비 항목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365760" y="502920"/>
            <a:ext cx="10972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액션 아이템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298448"/>
            <a:ext cx="5532120" cy="2423160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298448"/>
            <a:ext cx="5532120" cy="36576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389888"/>
            <a:ext cx="5349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🏷 브랜드 아이덴티티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502920" y="1828800"/>
            <a:ext cx="91440" cy="9144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8368" y="1737360"/>
            <a:ext cx="5120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슬로건 &amp; 스토리 재정리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502920" y="2212848"/>
            <a:ext cx="91440" cy="91440"/>
          </a:xfrm>
          <a:prstGeom prst="ellipse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121408"/>
            <a:ext cx="5120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폰트 &amp; 타이포 결정 (구글폰트/눈누/myfonts)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502920" y="2596896"/>
            <a:ext cx="91440" cy="91440"/>
          </a:xfrm>
          <a:prstGeom prst="ellipse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8368" y="2505456"/>
            <a:ext cx="5120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브랜드 소개서 제작 — 무신사, 지원사업용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502920" y="2980944"/>
            <a:ext cx="91440" cy="91440"/>
          </a:xfrm>
          <a:prstGeom prst="ellipse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8368" y="2889504"/>
            <a:ext cx="5120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25류 / 35류 상표권 재확인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6172200" y="1298448"/>
            <a:ext cx="5532120" cy="2423160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172200" y="1298448"/>
            <a:ext cx="5532120" cy="36576"/>
          </a:xfrm>
          <a:prstGeom prst="rect">
            <a:avLst/>
          </a:prstGeom>
          <a:solidFill>
            <a:srgbClr val="9B59B6"/>
          </a:solidFill>
          <a:ln w="12700">
            <a:solidFill>
              <a:srgbClr val="9B59B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309360" y="1389888"/>
            <a:ext cx="5349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9B59B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👗 기획 &amp; 디자인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6309360" y="1828800"/>
            <a:ext cx="91440" cy="9144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64808" y="1737360"/>
            <a:ext cx="5120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시즌리스 리조트 방향 확정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6309360" y="2212848"/>
            <a:ext cx="91440" cy="9144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64808" y="2121408"/>
            <a:ext cx="5120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Keeft 룩 언어 문서화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6309360" y="2596896"/>
            <a:ext cx="91440" cy="91440"/>
          </a:xfrm>
          <a:prstGeom prst="ellipse">
            <a:avLst/>
          </a:prstGeom>
          <a:solidFill>
            <a:srgbClr val="9B59B6"/>
          </a:solidFill>
          <a:ln w="12700">
            <a:solidFill>
              <a:srgbClr val="9B59B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64808" y="2505456"/>
            <a:ext cx="5120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첫 시즌 기획 — 스타일·컬러 수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6309360" y="2980944"/>
            <a:ext cx="91440" cy="91440"/>
          </a:xfrm>
          <a:prstGeom prst="ellipse">
            <a:avLst/>
          </a:prstGeom>
          <a:solidFill>
            <a:srgbClr val="9B59B6"/>
          </a:solidFill>
          <a:ln w="12700">
            <a:solidFill>
              <a:srgbClr val="9B59B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64808" y="2889504"/>
            <a:ext cx="5120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패션테이블 강의 수강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365760" y="3931920"/>
            <a:ext cx="5532120" cy="2423160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65760" y="3931920"/>
            <a:ext cx="5532120" cy="36576"/>
          </a:xfrm>
          <a:prstGeom prst="rect">
            <a:avLst/>
          </a:prstGeom>
          <a:solidFill>
            <a:srgbClr val="2980B9"/>
          </a:solidFill>
          <a:ln w="12700">
            <a:solidFill>
              <a:srgbClr val="2980B9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02920" y="4023360"/>
            <a:ext cx="5349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2980B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📣 마케팅 &amp; 비즈니스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502920" y="4462272"/>
            <a:ext cx="91440" cy="9144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58368" y="4370832"/>
            <a:ext cx="5120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사업자등록 &amp; 통신판매업 신고 ⚠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502920" y="4846320"/>
            <a:ext cx="91440" cy="91440"/>
          </a:xfrm>
          <a:prstGeom prst="ellipse">
            <a:avLst/>
          </a:prstGeom>
          <a:solidFill>
            <a:srgbClr val="2980B9"/>
          </a:solidFill>
          <a:ln w="12700">
            <a:solidFill>
              <a:srgbClr val="2980B9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58368" y="4754880"/>
            <a:ext cx="5120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마케팅 플랜 — 셀럽·스타일리스트·39F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502920" y="5230368"/>
            <a:ext cx="91440" cy="91440"/>
          </a:xfrm>
          <a:prstGeom prst="ellipse">
            <a:avLst/>
          </a:prstGeom>
          <a:solidFill>
            <a:srgbClr val="2980B9"/>
          </a:solidFill>
          <a:ln w="12700">
            <a:solidFill>
              <a:srgbClr val="2980B9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58368" y="5138928"/>
            <a:ext cx="5120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페르소나 1명 완성 (이름·키·직업·루틴)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502920" y="5614416"/>
            <a:ext cx="91440" cy="91440"/>
          </a:xfrm>
          <a:prstGeom prst="ellipse">
            <a:avLst/>
          </a:prstGeom>
          <a:solidFill>
            <a:srgbClr val="2980B9"/>
          </a:solidFill>
          <a:ln w="12700">
            <a:solidFill>
              <a:srgbClr val="2980B9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58368" y="5522976"/>
            <a:ext cx="5120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이양 정채연 / Antara.kr 찾아보기</a:t>
            </a:r>
            <a:endParaRPr lang="en-US" sz="800" dirty="0"/>
          </a:p>
        </p:txBody>
      </p:sp>
      <p:sp>
        <p:nvSpPr>
          <p:cNvPr id="38" name="Shape 36"/>
          <p:cNvSpPr/>
          <p:nvPr/>
        </p:nvSpPr>
        <p:spPr>
          <a:xfrm>
            <a:off x="502920" y="5998464"/>
            <a:ext cx="91440" cy="91440"/>
          </a:xfrm>
          <a:prstGeom prst="ellipse">
            <a:avLst/>
          </a:prstGeom>
          <a:solidFill>
            <a:srgbClr val="2980B9"/>
          </a:solidFill>
          <a:ln w="12700">
            <a:solidFill>
              <a:srgbClr val="2980B9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58368" y="5907024"/>
            <a:ext cx="5120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1년 로드맵 작성</a:t>
            </a:r>
            <a:endParaRPr lang="en-US" sz="800" dirty="0"/>
          </a:p>
        </p:txBody>
      </p:sp>
      <p:sp>
        <p:nvSpPr>
          <p:cNvPr id="40" name="Shape 38"/>
          <p:cNvSpPr/>
          <p:nvPr/>
        </p:nvSpPr>
        <p:spPr>
          <a:xfrm>
            <a:off x="6172200" y="3931920"/>
            <a:ext cx="5532120" cy="2423160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6172200" y="3931920"/>
            <a:ext cx="5532120" cy="36576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309360" y="4023360"/>
            <a:ext cx="5349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E67E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🏭 생산 &amp; 공급망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6309360" y="4462272"/>
            <a:ext cx="91440" cy="9144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464808" y="4370832"/>
            <a:ext cx="5120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원부자재 확보 최우선 — 없으면 생산 난리 ⚠</a:t>
            </a:r>
            <a:endParaRPr lang="en-US" sz="800" dirty="0"/>
          </a:p>
        </p:txBody>
      </p:sp>
      <p:sp>
        <p:nvSpPr>
          <p:cNvPr id="45" name="Shape 43"/>
          <p:cNvSpPr/>
          <p:nvPr/>
        </p:nvSpPr>
        <p:spPr>
          <a:xfrm>
            <a:off x="6309360" y="4846320"/>
            <a:ext cx="91440" cy="9144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464808" y="4754880"/>
            <a:ext cx="5120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A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패킹 전 검수 언질 — 계약 단계서 문서화 ⚠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6309360" y="5230368"/>
            <a:ext cx="91440" cy="91440"/>
          </a:xfrm>
          <a:prstGeom prst="ellipse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464808" y="5138928"/>
            <a:ext cx="5120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생산 3~4개 동시 투입 (네고 유리)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6309360" y="5614416"/>
            <a:ext cx="91440" cy="91440"/>
          </a:xfrm>
          <a:prstGeom prst="ellipse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464808" y="5522976"/>
            <a:ext cx="5120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페이먼트 룰 문서화 (500-1000: 2분할)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365760" y="6656832"/>
            <a:ext cx="114300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KEEFT · F&amp;T Lab 1회차 · 이광호 선생님 · 2026.05.29</a:t>
            </a:r>
            <a:endParaRPr lang="en-US" sz="6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E0B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SS 시즌 생산 로드맵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365760" y="502920"/>
            <a:ext cx="1097280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AF5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SS 시즌 타임라인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115568"/>
            <a:ext cx="10972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7A6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설날(2월) 런칭 기준 역산 — 1월 생산투입 마감. 11-12월 전 전량 준비 완료 필수.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1481328"/>
            <a:ext cx="1225296" cy="502920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1481328"/>
            <a:ext cx="1225296" cy="36576"/>
          </a:xfrm>
          <a:prstGeom prst="rect">
            <a:avLst/>
          </a:prstGeom>
          <a:solidFill>
            <a:srgbClr val="2980B9"/>
          </a:solidFill>
          <a:ln w="12700">
            <a:solidFill>
              <a:srgbClr val="2980B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572768"/>
            <a:ext cx="12252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980B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6월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84048" y="1956816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2002536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디자인 확정 시작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384048" y="2523744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2569464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키워드 문서화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384048" y="3090672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3136392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소개서 초안</a:t>
            </a:r>
            <a:endParaRPr lang="en-US" sz="700" dirty="0"/>
          </a:p>
        </p:txBody>
      </p:sp>
      <p:sp>
        <p:nvSpPr>
          <p:cNvPr id="15" name="Shape 13"/>
          <p:cNvSpPr/>
          <p:nvPr/>
        </p:nvSpPr>
        <p:spPr>
          <a:xfrm>
            <a:off x="1618488" y="1481328"/>
            <a:ext cx="1225296" cy="502920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618488" y="1481328"/>
            <a:ext cx="1225296" cy="36576"/>
          </a:xfrm>
          <a:prstGeom prst="rect">
            <a:avLst/>
          </a:prstGeom>
          <a:solidFill>
            <a:srgbClr val="2980B9"/>
          </a:solidFill>
          <a:ln w="12700">
            <a:solidFill>
              <a:srgbClr val="2980B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18488" y="1572768"/>
            <a:ext cx="12252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980B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7월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682496" y="1956816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709928" y="2002536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1차 샘플 제작</a:t>
            </a:r>
            <a:endParaRPr lang="en-US" sz="700" dirty="0"/>
          </a:p>
        </p:txBody>
      </p:sp>
      <p:sp>
        <p:nvSpPr>
          <p:cNvPr id="20" name="Shape 18"/>
          <p:cNvSpPr/>
          <p:nvPr/>
        </p:nvSpPr>
        <p:spPr>
          <a:xfrm>
            <a:off x="1682496" y="2523744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709928" y="2569464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원부자재 발주</a:t>
            </a:r>
            <a:endParaRPr lang="en-US" sz="700" dirty="0"/>
          </a:p>
        </p:txBody>
      </p:sp>
      <p:sp>
        <p:nvSpPr>
          <p:cNvPr id="22" name="Shape 20"/>
          <p:cNvSpPr/>
          <p:nvPr/>
        </p:nvSpPr>
        <p:spPr>
          <a:xfrm>
            <a:off x="1682496" y="3090672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709928" y="3136392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촬영 방향 확정</a:t>
            </a:r>
            <a:endParaRPr lang="en-US" sz="700" dirty="0"/>
          </a:p>
        </p:txBody>
      </p:sp>
      <p:sp>
        <p:nvSpPr>
          <p:cNvPr id="24" name="Shape 22"/>
          <p:cNvSpPr/>
          <p:nvPr/>
        </p:nvSpPr>
        <p:spPr>
          <a:xfrm>
            <a:off x="2916936" y="1481328"/>
            <a:ext cx="1225296" cy="502920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916936" y="1481328"/>
            <a:ext cx="1225296" cy="36576"/>
          </a:xfrm>
          <a:prstGeom prst="rect">
            <a:avLst/>
          </a:prstGeom>
          <a:solidFill>
            <a:srgbClr val="2980B9"/>
          </a:solidFill>
          <a:ln w="12700">
            <a:solidFill>
              <a:srgbClr val="2980B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916936" y="1572768"/>
            <a:ext cx="12252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980B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8월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2980944" y="1956816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008376" y="2002536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샘플 수정·피팅</a:t>
            </a:r>
            <a:endParaRPr lang="en-US" sz="700" dirty="0"/>
          </a:p>
        </p:txBody>
      </p:sp>
      <p:sp>
        <p:nvSpPr>
          <p:cNvPr id="29" name="Shape 27"/>
          <p:cNvSpPr/>
          <p:nvPr/>
        </p:nvSpPr>
        <p:spPr>
          <a:xfrm>
            <a:off x="2980944" y="2523744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008376" y="2569464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공장 컨택·네고</a:t>
            </a:r>
            <a:endParaRPr lang="en-US" sz="700" dirty="0"/>
          </a:p>
        </p:txBody>
      </p:sp>
      <p:sp>
        <p:nvSpPr>
          <p:cNvPr id="31" name="Shape 29"/>
          <p:cNvSpPr/>
          <p:nvPr/>
        </p:nvSpPr>
        <p:spPr>
          <a:xfrm>
            <a:off x="2980944" y="3090672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008376" y="3136392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룩북 촬영 준비</a:t>
            </a:r>
            <a:endParaRPr lang="en-US" sz="700" dirty="0"/>
          </a:p>
        </p:txBody>
      </p:sp>
      <p:sp>
        <p:nvSpPr>
          <p:cNvPr id="33" name="Shape 31"/>
          <p:cNvSpPr/>
          <p:nvPr/>
        </p:nvSpPr>
        <p:spPr>
          <a:xfrm>
            <a:off x="4215384" y="1481328"/>
            <a:ext cx="1225296" cy="502920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215384" y="1481328"/>
            <a:ext cx="1225296" cy="3657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215384" y="1572768"/>
            <a:ext cx="12252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9월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4279392" y="1956816"/>
            <a:ext cx="1097280" cy="475488"/>
          </a:xfrm>
          <a:prstGeom prst="rect">
            <a:avLst/>
          </a:prstGeom>
          <a:solidFill>
            <a:srgbClr val="2D1010"/>
          </a:solidFill>
          <a:ln w="5080">
            <a:solidFill>
              <a:srgbClr val="C0392B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306824" y="2002536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샘플 전량 완료</a:t>
            </a:r>
            <a:endParaRPr lang="en-US" sz="700" dirty="0"/>
          </a:p>
        </p:txBody>
      </p:sp>
      <p:sp>
        <p:nvSpPr>
          <p:cNvPr id="38" name="Shape 36"/>
          <p:cNvSpPr/>
          <p:nvPr/>
        </p:nvSpPr>
        <p:spPr>
          <a:xfrm>
            <a:off x="4279392" y="2523744"/>
            <a:ext cx="1097280" cy="475488"/>
          </a:xfrm>
          <a:prstGeom prst="rect">
            <a:avLst/>
          </a:prstGeom>
          <a:solidFill>
            <a:srgbClr val="2D1010"/>
          </a:solidFill>
          <a:ln w="5080">
            <a:solidFill>
              <a:srgbClr val="C0392B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306824" y="2569464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원부자재 확보</a:t>
            </a:r>
            <a:endParaRPr lang="en-US" sz="700" dirty="0"/>
          </a:p>
        </p:txBody>
      </p:sp>
      <p:sp>
        <p:nvSpPr>
          <p:cNvPr id="40" name="Shape 38"/>
          <p:cNvSpPr/>
          <p:nvPr/>
        </p:nvSpPr>
        <p:spPr>
          <a:xfrm>
            <a:off x="4279392" y="3090672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306824" y="3136392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홍콩 룩북 촬영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4215384" y="6254496"/>
            <a:ext cx="12252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🔴 샘플 DEADLINE</a:t>
            </a:r>
            <a:endParaRPr lang="en-US" sz="650" dirty="0"/>
          </a:p>
        </p:txBody>
      </p:sp>
      <p:sp>
        <p:nvSpPr>
          <p:cNvPr id="43" name="Shape 41"/>
          <p:cNvSpPr/>
          <p:nvPr/>
        </p:nvSpPr>
        <p:spPr>
          <a:xfrm>
            <a:off x="5513832" y="1481328"/>
            <a:ext cx="1225296" cy="502920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5513832" y="1481328"/>
            <a:ext cx="1225296" cy="36576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513832" y="1572768"/>
            <a:ext cx="12252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10월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5577840" y="1956816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605272" y="2002536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생산 준비 시작</a:t>
            </a:r>
            <a:endParaRPr lang="en-US" sz="700" dirty="0"/>
          </a:p>
        </p:txBody>
      </p:sp>
      <p:sp>
        <p:nvSpPr>
          <p:cNvPr id="48" name="Shape 46"/>
          <p:cNvSpPr/>
          <p:nvPr/>
        </p:nvSpPr>
        <p:spPr>
          <a:xfrm>
            <a:off x="5577840" y="2523744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605272" y="2569464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공장 스케줄 확정</a:t>
            </a:r>
            <a:endParaRPr lang="en-US" sz="700" dirty="0"/>
          </a:p>
        </p:txBody>
      </p:sp>
      <p:sp>
        <p:nvSpPr>
          <p:cNvPr id="50" name="Shape 48"/>
          <p:cNvSpPr/>
          <p:nvPr/>
        </p:nvSpPr>
        <p:spPr>
          <a:xfrm>
            <a:off x="5577840" y="3090672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605272" y="3136392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페이먼트 룰 전달</a:t>
            </a:r>
            <a:endParaRPr lang="en-US" sz="700" dirty="0"/>
          </a:p>
        </p:txBody>
      </p:sp>
      <p:sp>
        <p:nvSpPr>
          <p:cNvPr id="52" name="Shape 50"/>
          <p:cNvSpPr/>
          <p:nvPr/>
        </p:nvSpPr>
        <p:spPr>
          <a:xfrm>
            <a:off x="6812280" y="1481328"/>
            <a:ext cx="1225296" cy="502920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6812280" y="1481328"/>
            <a:ext cx="1225296" cy="36576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812280" y="1572768"/>
            <a:ext cx="12252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11월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6876288" y="1956816"/>
            <a:ext cx="1097280" cy="475488"/>
          </a:xfrm>
          <a:prstGeom prst="rect">
            <a:avLst/>
          </a:prstGeom>
          <a:solidFill>
            <a:srgbClr val="2D1010"/>
          </a:solidFill>
          <a:ln w="5080">
            <a:solidFill>
              <a:srgbClr val="C4782A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903720" y="2002536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생산투입 준비</a:t>
            </a:r>
            <a:endParaRPr lang="en-US" sz="700" dirty="0"/>
          </a:p>
        </p:txBody>
      </p:sp>
      <p:sp>
        <p:nvSpPr>
          <p:cNvPr id="57" name="Shape 55"/>
          <p:cNvSpPr/>
          <p:nvPr/>
        </p:nvSpPr>
        <p:spPr>
          <a:xfrm>
            <a:off x="6876288" y="2523744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903720" y="2569464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패킹 검사 룰 전달</a:t>
            </a:r>
            <a:endParaRPr lang="en-US" sz="700" dirty="0"/>
          </a:p>
        </p:txBody>
      </p:sp>
      <p:sp>
        <p:nvSpPr>
          <p:cNvPr id="59" name="Shape 57"/>
          <p:cNvSpPr/>
          <p:nvPr/>
        </p:nvSpPr>
        <p:spPr>
          <a:xfrm>
            <a:off x="6876288" y="3090672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903720" y="3136392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마케팅 실행</a:t>
            </a:r>
            <a:endParaRPr lang="en-US" sz="700" dirty="0"/>
          </a:p>
        </p:txBody>
      </p:sp>
      <p:sp>
        <p:nvSpPr>
          <p:cNvPr id="61" name="Shape 59"/>
          <p:cNvSpPr/>
          <p:nvPr/>
        </p:nvSpPr>
        <p:spPr>
          <a:xfrm>
            <a:off x="8110728" y="1481328"/>
            <a:ext cx="1225296" cy="502920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8110728" y="1481328"/>
            <a:ext cx="1225296" cy="36576"/>
          </a:xfrm>
          <a:prstGeom prst="rect">
            <a:avLst/>
          </a:prstGeom>
          <a:solidFill>
            <a:srgbClr val="C4782A"/>
          </a:solidFill>
          <a:ln w="12700">
            <a:solidFill>
              <a:srgbClr val="C4782A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8110728" y="1572768"/>
            <a:ext cx="12252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12월</a:t>
            </a:r>
            <a:endParaRPr lang="en-US" sz="900" dirty="0"/>
          </a:p>
        </p:txBody>
      </p:sp>
      <p:sp>
        <p:nvSpPr>
          <p:cNvPr id="64" name="Shape 62"/>
          <p:cNvSpPr/>
          <p:nvPr/>
        </p:nvSpPr>
        <p:spPr>
          <a:xfrm>
            <a:off x="8174736" y="1956816"/>
            <a:ext cx="1097280" cy="475488"/>
          </a:xfrm>
          <a:prstGeom prst="rect">
            <a:avLst/>
          </a:prstGeom>
          <a:solidFill>
            <a:srgbClr val="2D1010"/>
          </a:solidFill>
          <a:ln w="5080">
            <a:solidFill>
              <a:srgbClr val="C4782A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8202168" y="2002536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C478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생산 투입 확정</a:t>
            </a:r>
            <a:endParaRPr lang="en-US" sz="700" dirty="0"/>
          </a:p>
        </p:txBody>
      </p:sp>
      <p:sp>
        <p:nvSpPr>
          <p:cNvPr id="66" name="Shape 64"/>
          <p:cNvSpPr/>
          <p:nvPr/>
        </p:nvSpPr>
        <p:spPr>
          <a:xfrm>
            <a:off x="8174736" y="2523744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8202168" y="2569464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검수 후 대금 지급</a:t>
            </a:r>
            <a:endParaRPr lang="en-US" sz="700" dirty="0"/>
          </a:p>
        </p:txBody>
      </p:sp>
      <p:sp>
        <p:nvSpPr>
          <p:cNvPr id="68" name="Shape 66"/>
          <p:cNvSpPr/>
          <p:nvPr/>
        </p:nvSpPr>
        <p:spPr>
          <a:xfrm>
            <a:off x="8174736" y="3090672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8202168" y="3136392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스토어 준비</a:t>
            </a:r>
            <a:endParaRPr lang="en-US" sz="700" dirty="0"/>
          </a:p>
        </p:txBody>
      </p:sp>
      <p:sp>
        <p:nvSpPr>
          <p:cNvPr id="70" name="Shape 68"/>
          <p:cNvSpPr/>
          <p:nvPr/>
        </p:nvSpPr>
        <p:spPr>
          <a:xfrm>
            <a:off x="9409176" y="1481328"/>
            <a:ext cx="1225296" cy="502920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71" name="Shape 69"/>
          <p:cNvSpPr/>
          <p:nvPr/>
        </p:nvSpPr>
        <p:spPr>
          <a:xfrm>
            <a:off x="9409176" y="1481328"/>
            <a:ext cx="1225296" cy="36576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72" name="Text 70"/>
          <p:cNvSpPr/>
          <p:nvPr/>
        </p:nvSpPr>
        <p:spPr>
          <a:xfrm>
            <a:off x="9409176" y="1572768"/>
            <a:ext cx="12252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1월</a:t>
            </a:r>
            <a:endParaRPr lang="en-US" sz="900" dirty="0"/>
          </a:p>
        </p:txBody>
      </p:sp>
      <p:sp>
        <p:nvSpPr>
          <p:cNvPr id="73" name="Shape 71"/>
          <p:cNvSpPr/>
          <p:nvPr/>
        </p:nvSpPr>
        <p:spPr>
          <a:xfrm>
            <a:off x="9473184" y="1956816"/>
            <a:ext cx="1097280" cy="475488"/>
          </a:xfrm>
          <a:prstGeom prst="rect">
            <a:avLst/>
          </a:prstGeom>
          <a:solidFill>
            <a:srgbClr val="2D1010"/>
          </a:solidFill>
          <a:ln w="5080">
            <a:solidFill>
              <a:srgbClr val="C0392B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9500616" y="2002536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생산투입 마감</a:t>
            </a:r>
            <a:endParaRPr lang="en-US" sz="700" dirty="0"/>
          </a:p>
        </p:txBody>
      </p:sp>
      <p:sp>
        <p:nvSpPr>
          <p:cNvPr id="75" name="Shape 73"/>
          <p:cNvSpPr/>
          <p:nvPr/>
        </p:nvSpPr>
        <p:spPr>
          <a:xfrm>
            <a:off x="9473184" y="2523744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76" name="Text 74"/>
          <p:cNvSpPr/>
          <p:nvPr/>
        </p:nvSpPr>
        <p:spPr>
          <a:xfrm>
            <a:off x="9500616" y="2569464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입고 &amp; 검수</a:t>
            </a:r>
            <a:endParaRPr lang="en-US" sz="700" dirty="0"/>
          </a:p>
        </p:txBody>
      </p:sp>
      <p:sp>
        <p:nvSpPr>
          <p:cNvPr id="77" name="Shape 75"/>
          <p:cNvSpPr/>
          <p:nvPr/>
        </p:nvSpPr>
        <p:spPr>
          <a:xfrm>
            <a:off x="9473184" y="3090672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78" name="Text 76"/>
          <p:cNvSpPr/>
          <p:nvPr/>
        </p:nvSpPr>
        <p:spPr>
          <a:xfrm>
            <a:off x="9500616" y="3136392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런칭 캠페인</a:t>
            </a:r>
            <a:endParaRPr lang="en-US" sz="700" dirty="0"/>
          </a:p>
        </p:txBody>
      </p:sp>
      <p:sp>
        <p:nvSpPr>
          <p:cNvPr id="79" name="Text 77"/>
          <p:cNvSpPr/>
          <p:nvPr/>
        </p:nvSpPr>
        <p:spPr>
          <a:xfrm>
            <a:off x="9409176" y="6254496"/>
            <a:ext cx="12252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🔴 생산 DEADLINE</a:t>
            </a:r>
            <a:endParaRPr lang="en-US" sz="650" dirty="0"/>
          </a:p>
        </p:txBody>
      </p:sp>
      <p:sp>
        <p:nvSpPr>
          <p:cNvPr id="80" name="Shape 78"/>
          <p:cNvSpPr/>
          <p:nvPr/>
        </p:nvSpPr>
        <p:spPr>
          <a:xfrm>
            <a:off x="10707624" y="1481328"/>
            <a:ext cx="1225296" cy="5029200"/>
          </a:xfrm>
          <a:prstGeom prst="rect">
            <a:avLst/>
          </a:prstGeom>
          <a:solidFill>
            <a:srgbClr val="1A1209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81" name="Shape 79"/>
          <p:cNvSpPr/>
          <p:nvPr/>
        </p:nvSpPr>
        <p:spPr>
          <a:xfrm>
            <a:off x="10707624" y="1481328"/>
            <a:ext cx="1225296" cy="36576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10707624" y="1572768"/>
            <a:ext cx="12252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2월</a:t>
            </a:r>
            <a:endParaRPr lang="en-US" sz="900" dirty="0"/>
          </a:p>
        </p:txBody>
      </p:sp>
      <p:sp>
        <p:nvSpPr>
          <p:cNvPr id="83" name="Shape 81"/>
          <p:cNvSpPr/>
          <p:nvPr/>
        </p:nvSpPr>
        <p:spPr>
          <a:xfrm>
            <a:off x="10771632" y="1956816"/>
            <a:ext cx="1097280" cy="475488"/>
          </a:xfrm>
          <a:prstGeom prst="rect">
            <a:avLst/>
          </a:prstGeom>
          <a:solidFill>
            <a:srgbClr val="1A3D27"/>
          </a:solidFill>
          <a:ln w="5080">
            <a:solidFill>
              <a:srgbClr val="27AE60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10799064" y="2002536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 설날 런칭</a:t>
            </a:r>
            <a:endParaRPr lang="en-US" sz="700" dirty="0"/>
          </a:p>
        </p:txBody>
      </p:sp>
      <p:sp>
        <p:nvSpPr>
          <p:cNvPr id="85" name="Shape 83"/>
          <p:cNvSpPr/>
          <p:nvPr/>
        </p:nvSpPr>
        <p:spPr>
          <a:xfrm>
            <a:off x="10771632" y="2523744"/>
            <a:ext cx="1097280" cy="475488"/>
          </a:xfrm>
          <a:prstGeom prst="rect">
            <a:avLst/>
          </a:prstGeom>
          <a:solidFill>
            <a:srgbClr val="0E0B07"/>
          </a:solidFill>
          <a:ln w="5080">
            <a:solidFill>
              <a:srgbClr val="5A4030"/>
            </a:solidFill>
            <a:prstDash val="solid"/>
          </a:ln>
        </p:spPr>
      </p:sp>
      <p:sp>
        <p:nvSpPr>
          <p:cNvPr id="86" name="Text 84"/>
          <p:cNvSpPr/>
          <p:nvPr/>
        </p:nvSpPr>
        <p:spPr>
          <a:xfrm>
            <a:off x="10799064" y="2569464"/>
            <a:ext cx="10424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9CF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 01 오픈</a:t>
            </a:r>
            <a:endParaRPr lang="en-US" sz="700" dirty="0"/>
          </a:p>
        </p:txBody>
      </p:sp>
      <p:sp>
        <p:nvSpPr>
          <p:cNvPr id="87" name="Text 85"/>
          <p:cNvSpPr/>
          <p:nvPr/>
        </p:nvSpPr>
        <p:spPr>
          <a:xfrm>
            <a:off x="365760" y="6656832"/>
            <a:ext cx="114300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5A4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KEEFT · F&amp;T Lab 1회차 · 이광호 선생님 · 2026.05.29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2026-05-26T15:40:50Z</dcterms:created>
  <dcterms:modified xsi:type="dcterms:W3CDTF">2026-05-26T15:40:50Z</dcterms:modified>
</cp:coreProperties>
</file>